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23"/>
      <p:bold r:id="rId24"/>
      <p:italic r:id="rId25"/>
      <p:boldItalic r:id="rId26"/>
    </p:embeddedFont>
    <p:embeddedFont>
      <p:font typeface="Fira Sans Extra Condensed" panose="020B06030500000200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77"/>
      <p:regular r:id="rId31"/>
      <p:bold r:id="rId32"/>
      <p:italic r:id="rId33"/>
      <p:boldItalic r:id="rId34"/>
    </p:embeddedFont>
    <p:embeddedFont>
      <p:font typeface="Montserrat" pitchFamily="2" charset="77"/>
      <p:regular r:id="rId35"/>
      <p:bold r:id="rId36"/>
      <p:italic r:id="rId37"/>
      <p:boldItalic r:id="rId38"/>
    </p:embeddedFont>
    <p:embeddedFont>
      <p:font typeface="Roboto Condensed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A14E36-2062-4C24-909B-91F1CD61ED88}">
  <a:tblStyle styleId="{5EA14E36-2062-4C24-909B-91F1CD61ED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f6676898d_0_33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f6676898d_0_33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Ben/Raina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0cec41d79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0cec41d79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Ben/Raina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08eddd6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08eddd6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Ben/Raina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f6676898d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f6676898d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082feabe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082feabe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082feab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082feab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0cec41d7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0cec41d7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Keivan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0cec41d7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0cec41d7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Keivan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0ac9136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0ac9136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Keivan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f6676898d_0_33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af6676898d_0_33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f6676898d_0_33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f6676898d_0_339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825af465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825af465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Ben/Raina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f6676898d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f6676898d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Ben/Raina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07d8d9fa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07d8d9fa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0380221c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0380221c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f6676898d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f6676898d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Keivan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825af46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825af46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Keivan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825af46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825af46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Keivan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f6676898d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f6676898d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Ben/Raina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ctrTitle"/>
          </p:nvPr>
        </p:nvSpPr>
        <p:spPr>
          <a:xfrm>
            <a:off x="2495800" y="560025"/>
            <a:ext cx="57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5976675" y="2633450"/>
            <a:ext cx="2241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640200" y="24289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640200" y="3846400"/>
            <a:ext cx="2210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 idx="2" hasCustomPrompt="1"/>
          </p:nvPr>
        </p:nvSpPr>
        <p:spPr>
          <a:xfrm>
            <a:off x="6118448" y="753680"/>
            <a:ext cx="1868400" cy="12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2212900" y="1966650"/>
            <a:ext cx="47181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621913" y="363230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 idx="2"/>
          </p:nvPr>
        </p:nvSpPr>
        <p:spPr>
          <a:xfrm>
            <a:off x="5475190" y="4162984"/>
            <a:ext cx="30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617607" y="1150132"/>
            <a:ext cx="3258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4423475" y="30431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-3000" y="0"/>
            <a:ext cx="6819870" cy="5143577"/>
          </a:xfrm>
          <a:custGeom>
            <a:avLst/>
            <a:gdLst/>
            <a:ahLst/>
            <a:cxnLst/>
            <a:rect l="l" t="t" r="r" b="b"/>
            <a:pathLst>
              <a:path w="277880" h="208855" extrusionOk="0">
                <a:moveTo>
                  <a:pt x="271651" y="200879"/>
                </a:moveTo>
                <a:lnTo>
                  <a:pt x="277879" y="190091"/>
                </a:lnTo>
                <a:lnTo>
                  <a:pt x="271852" y="179658"/>
                </a:lnTo>
                <a:lnTo>
                  <a:pt x="259518" y="179658"/>
                </a:lnTo>
                <a:lnTo>
                  <a:pt x="253289" y="190447"/>
                </a:lnTo>
                <a:lnTo>
                  <a:pt x="240739" y="190447"/>
                </a:lnTo>
                <a:lnTo>
                  <a:pt x="234464" y="179581"/>
                </a:lnTo>
                <a:lnTo>
                  <a:pt x="240708" y="168778"/>
                </a:lnTo>
                <a:lnTo>
                  <a:pt x="234557" y="158098"/>
                </a:lnTo>
                <a:lnTo>
                  <a:pt x="234603" y="158020"/>
                </a:lnTo>
                <a:lnTo>
                  <a:pt x="222424" y="158020"/>
                </a:lnTo>
                <a:lnTo>
                  <a:pt x="216195" y="168808"/>
                </a:lnTo>
                <a:lnTo>
                  <a:pt x="203645" y="168808"/>
                </a:lnTo>
                <a:lnTo>
                  <a:pt x="197370" y="157943"/>
                </a:lnTo>
                <a:lnTo>
                  <a:pt x="203460" y="147418"/>
                </a:lnTo>
                <a:lnTo>
                  <a:pt x="197293" y="136738"/>
                </a:lnTo>
                <a:lnTo>
                  <a:pt x="197293" y="136738"/>
                </a:lnTo>
                <a:lnTo>
                  <a:pt x="184913" y="136738"/>
                </a:lnTo>
                <a:lnTo>
                  <a:pt x="178638" y="125872"/>
                </a:lnTo>
                <a:lnTo>
                  <a:pt x="184913" y="115007"/>
                </a:lnTo>
                <a:lnTo>
                  <a:pt x="197231" y="115007"/>
                </a:lnTo>
                <a:lnTo>
                  <a:pt x="203398" y="104311"/>
                </a:lnTo>
                <a:lnTo>
                  <a:pt x="197293" y="93709"/>
                </a:lnTo>
                <a:lnTo>
                  <a:pt x="184805" y="93709"/>
                </a:lnTo>
                <a:lnTo>
                  <a:pt x="178530" y="82843"/>
                </a:lnTo>
                <a:lnTo>
                  <a:pt x="184805" y="71962"/>
                </a:lnTo>
                <a:lnTo>
                  <a:pt x="197185" y="71962"/>
                </a:lnTo>
                <a:lnTo>
                  <a:pt x="197185" y="71962"/>
                </a:lnTo>
                <a:lnTo>
                  <a:pt x="203429" y="61159"/>
                </a:lnTo>
                <a:lnTo>
                  <a:pt x="197262" y="50494"/>
                </a:lnTo>
                <a:lnTo>
                  <a:pt x="203491" y="39721"/>
                </a:lnTo>
                <a:lnTo>
                  <a:pt x="197262" y="28933"/>
                </a:lnTo>
                <a:lnTo>
                  <a:pt x="197386" y="28732"/>
                </a:lnTo>
                <a:lnTo>
                  <a:pt x="197370" y="28717"/>
                </a:lnTo>
                <a:lnTo>
                  <a:pt x="203645" y="17851"/>
                </a:lnTo>
                <a:lnTo>
                  <a:pt x="216134" y="17851"/>
                </a:lnTo>
                <a:lnTo>
                  <a:pt x="222316" y="7172"/>
                </a:lnTo>
                <a:lnTo>
                  <a:pt x="234495" y="7172"/>
                </a:lnTo>
                <a:lnTo>
                  <a:pt x="238637" y="0"/>
                </a:lnTo>
                <a:lnTo>
                  <a:pt x="0" y="0"/>
                </a:lnTo>
                <a:lnTo>
                  <a:pt x="0" y="208854"/>
                </a:lnTo>
                <a:lnTo>
                  <a:pt x="276241" y="208854"/>
                </a:lnTo>
                <a:close/>
              </a:path>
            </a:pathLst>
          </a:custGeom>
          <a:gradFill>
            <a:gsLst>
              <a:gs pos="0">
                <a:srgbClr val="4F4F4F"/>
              </a:gs>
              <a:gs pos="100000">
                <a:srgbClr val="0E0E0E"/>
              </a:gs>
            </a:gsLst>
            <a:lin ang="3299893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99357" y="228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1"/>
          </p:nvPr>
        </p:nvSpPr>
        <p:spPr>
          <a:xfrm>
            <a:off x="799357" y="1537475"/>
            <a:ext cx="2808000" cy="31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113100" y="8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"/>
          </p:nvPr>
        </p:nvSpPr>
        <p:spPr>
          <a:xfrm>
            <a:off x="113100" y="19357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3416688" y="2846850"/>
            <a:ext cx="2310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ctrTitle"/>
          </p:nvPr>
        </p:nvSpPr>
        <p:spPr>
          <a:xfrm>
            <a:off x="2843538" y="1966650"/>
            <a:ext cx="34569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 hasCustomPrompt="1"/>
          </p:nvPr>
        </p:nvSpPr>
        <p:spPr>
          <a:xfrm>
            <a:off x="1219000" y="1424750"/>
            <a:ext cx="2339400" cy="6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 idx="2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1"/>
          </p:nvPr>
        </p:nvSpPr>
        <p:spPr>
          <a:xfrm>
            <a:off x="1564750" y="1911546"/>
            <a:ext cx="16479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3" hasCustomPrompt="1"/>
          </p:nvPr>
        </p:nvSpPr>
        <p:spPr>
          <a:xfrm>
            <a:off x="1219000" y="2434641"/>
            <a:ext cx="2339400" cy="6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4"/>
          </p:nvPr>
        </p:nvSpPr>
        <p:spPr>
          <a:xfrm>
            <a:off x="1564750" y="2921437"/>
            <a:ext cx="16479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title" idx="5" hasCustomPrompt="1"/>
          </p:nvPr>
        </p:nvSpPr>
        <p:spPr>
          <a:xfrm>
            <a:off x="1219000" y="3444532"/>
            <a:ext cx="2339400" cy="65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6"/>
          </p:nvPr>
        </p:nvSpPr>
        <p:spPr>
          <a:xfrm>
            <a:off x="1564750" y="3931328"/>
            <a:ext cx="16479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1311004" y="3569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2"/>
          </p:nvPr>
        </p:nvSpPr>
        <p:spPr>
          <a:xfrm>
            <a:off x="3673231" y="3206993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3"/>
          </p:nvPr>
        </p:nvSpPr>
        <p:spPr>
          <a:xfrm>
            <a:off x="5990071" y="355906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4"/>
          </p:nvPr>
        </p:nvSpPr>
        <p:spPr>
          <a:xfrm>
            <a:off x="1609025" y="2632700"/>
            <a:ext cx="122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ubTitle" idx="5"/>
          </p:nvPr>
        </p:nvSpPr>
        <p:spPr>
          <a:xfrm>
            <a:off x="3673231" y="2158801"/>
            <a:ext cx="181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6"/>
          </p:nvPr>
        </p:nvSpPr>
        <p:spPr>
          <a:xfrm>
            <a:off x="6202540" y="2617715"/>
            <a:ext cx="1467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20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Economica"/>
              <a:buNone/>
              <a:defRPr sz="1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4097251" y="1359073"/>
            <a:ext cx="1686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1"/>
          </p:nvPr>
        </p:nvSpPr>
        <p:spPr>
          <a:xfrm>
            <a:off x="4299600" y="1761048"/>
            <a:ext cx="148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 idx="2" hasCustomPrompt="1"/>
          </p:nvPr>
        </p:nvSpPr>
        <p:spPr>
          <a:xfrm>
            <a:off x="5614677" y="1518450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25"/>
          <p:cNvSpPr txBox="1">
            <a:spLocks noGrp="1"/>
          </p:cNvSpPr>
          <p:nvPr>
            <p:ph type="ctrTitle" idx="3"/>
          </p:nvPr>
        </p:nvSpPr>
        <p:spPr>
          <a:xfrm>
            <a:off x="4372776" y="3631918"/>
            <a:ext cx="137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4366726" y="4032151"/>
            <a:ext cx="1441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 idx="5" hasCustomPrompt="1"/>
          </p:nvPr>
        </p:nvSpPr>
        <p:spPr>
          <a:xfrm>
            <a:off x="5614677" y="2659574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5"/>
          <p:cNvSpPr txBox="1">
            <a:spLocks noGrp="1"/>
          </p:cNvSpPr>
          <p:nvPr>
            <p:ph type="ctrTitle" idx="6"/>
          </p:nvPr>
        </p:nvSpPr>
        <p:spPr>
          <a:xfrm>
            <a:off x="6696247" y="2455700"/>
            <a:ext cx="16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7"/>
          </p:nvPr>
        </p:nvSpPr>
        <p:spPr>
          <a:xfrm>
            <a:off x="6676267" y="2853909"/>
            <a:ext cx="148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 idx="8" hasCustomPrompt="1"/>
          </p:nvPr>
        </p:nvSpPr>
        <p:spPr>
          <a:xfrm>
            <a:off x="5614677" y="3800697"/>
            <a:ext cx="1253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>
            <a:spLocks noGrp="1"/>
          </p:cNvSpPr>
          <p:nvPr>
            <p:ph type="ctrTitle" idx="9"/>
          </p:nvPr>
        </p:nvSpPr>
        <p:spPr>
          <a:xfrm>
            <a:off x="5136200" y="218975"/>
            <a:ext cx="2171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3599375" y="2132550"/>
            <a:ext cx="19452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ctrTitle" idx="2"/>
          </p:nvPr>
        </p:nvSpPr>
        <p:spPr>
          <a:xfrm>
            <a:off x="6483022" y="198080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6483022" y="239551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 idx="3" hasCustomPrompt="1"/>
          </p:nvPr>
        </p:nvSpPr>
        <p:spPr>
          <a:xfrm>
            <a:off x="5544574" y="228286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6"/>
          <p:cNvSpPr txBox="1">
            <a:spLocks noGrp="1"/>
          </p:cNvSpPr>
          <p:nvPr>
            <p:ph type="ctrTitle" idx="4"/>
          </p:nvPr>
        </p:nvSpPr>
        <p:spPr>
          <a:xfrm>
            <a:off x="218772" y="202173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5"/>
          </p:nvPr>
        </p:nvSpPr>
        <p:spPr>
          <a:xfrm>
            <a:off x="564072" y="24364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 idx="6" hasCustomPrompt="1"/>
          </p:nvPr>
        </p:nvSpPr>
        <p:spPr>
          <a:xfrm>
            <a:off x="2728593" y="2282850"/>
            <a:ext cx="706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"/>
              <a:buNone/>
              <a:defRPr sz="4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 idx="2"/>
          </p:nvPr>
        </p:nvSpPr>
        <p:spPr>
          <a:xfrm>
            <a:off x="1477609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1477609" y="2040204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3"/>
          </p:nvPr>
        </p:nvSpPr>
        <p:spPr>
          <a:xfrm>
            <a:off x="4039391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4"/>
          </p:nvPr>
        </p:nvSpPr>
        <p:spPr>
          <a:xfrm>
            <a:off x="4039391" y="2040204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 idx="5"/>
          </p:nvPr>
        </p:nvSpPr>
        <p:spPr>
          <a:xfrm>
            <a:off x="6591624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6"/>
          </p:nvPr>
        </p:nvSpPr>
        <p:spPr>
          <a:xfrm>
            <a:off x="6591624" y="2040204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 idx="7"/>
          </p:nvPr>
        </p:nvSpPr>
        <p:spPr>
          <a:xfrm>
            <a:off x="1477609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8"/>
          </p:nvPr>
        </p:nvSpPr>
        <p:spPr>
          <a:xfrm>
            <a:off x="1477609" y="3408591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 idx="9"/>
          </p:nvPr>
        </p:nvSpPr>
        <p:spPr>
          <a:xfrm>
            <a:off x="4039391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13"/>
          </p:nvPr>
        </p:nvSpPr>
        <p:spPr>
          <a:xfrm>
            <a:off x="4039391" y="3408591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 idx="14"/>
          </p:nvPr>
        </p:nvSpPr>
        <p:spPr>
          <a:xfrm>
            <a:off x="6591624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15"/>
          </p:nvPr>
        </p:nvSpPr>
        <p:spPr>
          <a:xfrm>
            <a:off x="6591624" y="3408591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2335550" y="376125"/>
            <a:ext cx="447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 idx="2"/>
          </p:nvPr>
        </p:nvSpPr>
        <p:spPr>
          <a:xfrm>
            <a:off x="1813550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1"/>
          </p:nvPr>
        </p:nvSpPr>
        <p:spPr>
          <a:xfrm>
            <a:off x="1492550" y="2047675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title" idx="3"/>
          </p:nvPr>
        </p:nvSpPr>
        <p:spPr>
          <a:xfrm>
            <a:off x="5871630" y="1711192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4"/>
          </p:nvPr>
        </p:nvSpPr>
        <p:spPr>
          <a:xfrm>
            <a:off x="5871630" y="2047675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5"/>
          </p:nvPr>
        </p:nvSpPr>
        <p:spPr>
          <a:xfrm>
            <a:off x="1813550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6"/>
          </p:nvPr>
        </p:nvSpPr>
        <p:spPr>
          <a:xfrm>
            <a:off x="1492550" y="3410027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title" idx="7"/>
          </p:nvPr>
        </p:nvSpPr>
        <p:spPr>
          <a:xfrm>
            <a:off x="5871630" y="3079054"/>
            <a:ext cx="143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8"/>
          </p:nvPr>
        </p:nvSpPr>
        <p:spPr>
          <a:xfrm>
            <a:off x="5871630" y="3410027"/>
            <a:ext cx="17604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937700" y="1453708"/>
            <a:ext cx="7268700" cy="17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">
  <p:cSld name="TITLE_ONLY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3050750" y="376125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1"/>
          </p:nvPr>
        </p:nvSpPr>
        <p:spPr>
          <a:xfrm>
            <a:off x="6948900" y="954825"/>
            <a:ext cx="14121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-358269" y="84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4448947" y="3060600"/>
            <a:ext cx="40452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5545725" y="3663154"/>
            <a:ext cx="29604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TITLE_ONLY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5460250" y="369556"/>
            <a:ext cx="304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Economica"/>
              <a:buNone/>
              <a:defRPr sz="2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ctrTitle"/>
          </p:nvPr>
        </p:nvSpPr>
        <p:spPr>
          <a:xfrm>
            <a:off x="3393625" y="1347050"/>
            <a:ext cx="5060700" cy="16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Zomato’s Aggregate Rating Breakdown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" name="Google Shape;246;p39"/>
          <p:cNvSpPr txBox="1">
            <a:spLocks noGrp="1"/>
          </p:cNvSpPr>
          <p:nvPr>
            <p:ph type="subTitle" idx="1"/>
          </p:nvPr>
        </p:nvSpPr>
        <p:spPr>
          <a:xfrm>
            <a:off x="5628325" y="2816575"/>
            <a:ext cx="28260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Ben Fujii, Nick Webster, Keivan Golchini, Jason Cabardo, Raina Rode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39"/>
          <p:cNvSpPr/>
          <p:nvPr/>
        </p:nvSpPr>
        <p:spPr>
          <a:xfrm>
            <a:off x="6466636" y="3446870"/>
            <a:ext cx="1546769" cy="279991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Google Shape;331;p48"/>
          <p:cNvGraphicFramePr/>
          <p:nvPr/>
        </p:nvGraphicFramePr>
        <p:xfrm>
          <a:off x="395750" y="4368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95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Optimal Lambda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0.003539531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2" name="Google Shape;3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658" y="1629675"/>
            <a:ext cx="3914242" cy="313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1" y="2721876"/>
            <a:ext cx="3914250" cy="1398666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4" name="Google Shape;334;p48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ENET CONTINUED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48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50" y="2196002"/>
            <a:ext cx="4288950" cy="191587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1" name="Google Shape;3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774" y="2196000"/>
            <a:ext cx="2889156" cy="191587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4491825" y="185537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COEFFICIENTS</a:t>
            </a:r>
            <a:endParaRPr sz="1500"/>
          </a:p>
        </p:txBody>
      </p:sp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ENET CONTINUED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p49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LASSO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1" name="Google Shape;351;p50"/>
          <p:cNvSpPr txBox="1"/>
          <p:nvPr/>
        </p:nvSpPr>
        <p:spPr>
          <a:xfrm>
            <a:off x="1250825" y="3124150"/>
            <a:ext cx="3060600" cy="10050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Lambda.1se doesn’t increase MSE too much in comparison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Choose value of Lambda.1se to increase shrinkage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52" name="Google Shape;352;p50"/>
          <p:cNvGraphicFramePr/>
          <p:nvPr/>
        </p:nvGraphicFramePr>
        <p:xfrm>
          <a:off x="1250800" y="420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53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0.254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1.302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53" name="Google Shape;353;p50"/>
          <p:cNvPicPr preferRelativeResize="0"/>
          <p:nvPr/>
        </p:nvPicPr>
        <p:blipFill rotWithShape="1">
          <a:blip r:embed="rId3">
            <a:alphaModFix/>
          </a:blip>
          <a:srcRect l="5293" t="33119" r="58745" b="43445"/>
          <a:stretch/>
        </p:blipFill>
        <p:spPr>
          <a:xfrm>
            <a:off x="1250825" y="1879575"/>
            <a:ext cx="3060595" cy="112197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4" name="Google Shape;3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300" y="1879575"/>
            <a:ext cx="3888197" cy="31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1"/>
          <p:cNvPicPr preferRelativeResize="0"/>
          <p:nvPr/>
        </p:nvPicPr>
        <p:blipFill rotWithShape="1">
          <a:blip r:embed="rId3">
            <a:alphaModFix/>
          </a:blip>
          <a:srcRect l="4689" t="34734" r="76479" b="57445"/>
          <a:stretch/>
        </p:blipFill>
        <p:spPr>
          <a:xfrm>
            <a:off x="3314100" y="299650"/>
            <a:ext cx="2515603" cy="587552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0" name="Google Shape;360;p51"/>
          <p:cNvPicPr preferRelativeResize="0"/>
          <p:nvPr/>
        </p:nvPicPr>
        <p:blipFill rotWithShape="1">
          <a:blip r:embed="rId3">
            <a:alphaModFix/>
          </a:blip>
          <a:srcRect l="4507" t="47861" r="71868" b="42328"/>
          <a:stretch/>
        </p:blipFill>
        <p:spPr>
          <a:xfrm>
            <a:off x="735949" y="2220921"/>
            <a:ext cx="2849626" cy="665566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361" name="Google Shape;361;p51"/>
          <p:cNvGraphicFramePr/>
          <p:nvPr/>
        </p:nvGraphicFramePr>
        <p:xfrm>
          <a:off x="3314300" y="104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2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Lambda.min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0.0019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Lambda.1se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0.0871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62" name="Google Shape;362;p51"/>
          <p:cNvPicPr preferRelativeResize="0"/>
          <p:nvPr/>
        </p:nvPicPr>
        <p:blipFill rotWithShape="1">
          <a:blip r:embed="rId4">
            <a:alphaModFix/>
          </a:blip>
          <a:srcRect l="4868" t="33818" r="53764" b="45257"/>
          <a:stretch/>
        </p:blipFill>
        <p:spPr>
          <a:xfrm>
            <a:off x="5233050" y="2221050"/>
            <a:ext cx="2849626" cy="701428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3" name="Google Shape;363;p51"/>
          <p:cNvPicPr preferRelativeResize="0"/>
          <p:nvPr/>
        </p:nvPicPr>
        <p:blipFill rotWithShape="1">
          <a:blip r:embed="rId5">
            <a:alphaModFix/>
          </a:blip>
          <a:srcRect l="5066" t="41558" r="73162" b="36028"/>
          <a:stretch/>
        </p:blipFill>
        <p:spPr>
          <a:xfrm>
            <a:off x="735950" y="3331008"/>
            <a:ext cx="2849626" cy="165016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4" name="Google Shape;364;p51"/>
          <p:cNvPicPr preferRelativeResize="0"/>
          <p:nvPr/>
        </p:nvPicPr>
        <p:blipFill rotWithShape="1">
          <a:blip r:embed="rId6">
            <a:alphaModFix/>
          </a:blip>
          <a:srcRect l="5882" t="30324" r="80486" b="37092"/>
          <a:stretch/>
        </p:blipFill>
        <p:spPr>
          <a:xfrm>
            <a:off x="5233050" y="3315425"/>
            <a:ext cx="1227398" cy="1650407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5" name="Google Shape;365;p51"/>
          <p:cNvPicPr preferRelativeResize="0"/>
          <p:nvPr/>
        </p:nvPicPr>
        <p:blipFill rotWithShape="1">
          <a:blip r:embed="rId6">
            <a:alphaModFix/>
          </a:blip>
          <a:srcRect l="26818" t="30324" r="55590" b="37092"/>
          <a:stretch/>
        </p:blipFill>
        <p:spPr>
          <a:xfrm>
            <a:off x="6470900" y="3315425"/>
            <a:ext cx="1583789" cy="165017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2"/>
          <p:cNvPicPr preferRelativeResize="0"/>
          <p:nvPr/>
        </p:nvPicPr>
        <p:blipFill rotWithShape="1">
          <a:blip r:embed="rId3">
            <a:alphaModFix/>
          </a:blip>
          <a:srcRect l="4696" t="58091" r="81289" b="33208"/>
          <a:stretch/>
        </p:blipFill>
        <p:spPr>
          <a:xfrm>
            <a:off x="283875" y="2323550"/>
            <a:ext cx="2494800" cy="801198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125" y="1594950"/>
            <a:ext cx="5601848" cy="321787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 txBox="1"/>
          <p:nvPr/>
        </p:nvSpPr>
        <p:spPr>
          <a:xfrm>
            <a:off x="283925" y="3405750"/>
            <a:ext cx="2494800" cy="14070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this model, Has.Online.DeliveryNo and Price.Range have largest impact </a:t>
            </a:r>
            <a:endParaRPr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Lato"/>
              <a:buChar char="●"/>
            </a:pPr>
            <a:r>
              <a:rPr lang="en" sz="13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Votes has little impact to our surprise in this model</a:t>
            </a:r>
            <a:endParaRPr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 Forest Model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8" name="Google Shape;378;p53"/>
          <p:cNvPicPr preferRelativeResize="0"/>
          <p:nvPr/>
        </p:nvPicPr>
        <p:blipFill rotWithShape="1">
          <a:blip r:embed="rId3">
            <a:alphaModFix/>
          </a:blip>
          <a:srcRect l="4035" t="16748" r="55367" b="45099"/>
          <a:stretch/>
        </p:blipFill>
        <p:spPr>
          <a:xfrm>
            <a:off x="236475" y="2350219"/>
            <a:ext cx="4572000" cy="241688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9" name="Google Shape;3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400" y="1960025"/>
            <a:ext cx="3508843" cy="28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4"/>
          <p:cNvPicPr preferRelativeResize="0"/>
          <p:nvPr/>
        </p:nvPicPr>
        <p:blipFill rotWithShape="1">
          <a:blip r:embed="rId3">
            <a:alphaModFix/>
          </a:blip>
          <a:srcRect l="4126" t="25147" r="65843" b="53488"/>
          <a:stretch/>
        </p:blipFill>
        <p:spPr>
          <a:xfrm>
            <a:off x="166900" y="2670568"/>
            <a:ext cx="4121852" cy="1649306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5" name="Google Shape;3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400" y="2223350"/>
            <a:ext cx="4121850" cy="25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4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 Forest Model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Random Forest Model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2" name="Google Shape;392;p55"/>
          <p:cNvPicPr preferRelativeResize="0"/>
          <p:nvPr/>
        </p:nvPicPr>
        <p:blipFill rotWithShape="1">
          <a:blip r:embed="rId3">
            <a:alphaModFix/>
          </a:blip>
          <a:srcRect l="4069" t="48490" r="86228" b="46864"/>
          <a:stretch/>
        </p:blipFill>
        <p:spPr>
          <a:xfrm>
            <a:off x="4626213" y="1311800"/>
            <a:ext cx="2722224" cy="733099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3" name="Google Shape;39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225" y="2206600"/>
            <a:ext cx="4121850" cy="25437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4" name="Google Shape;394;p55"/>
          <p:cNvGraphicFramePr/>
          <p:nvPr/>
        </p:nvGraphicFramePr>
        <p:xfrm>
          <a:off x="1147000" y="22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36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0.951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0.337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5" name="Google Shape;395;p55"/>
          <p:cNvGraphicFramePr/>
          <p:nvPr/>
        </p:nvGraphicFramePr>
        <p:xfrm>
          <a:off x="1147000" y="396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36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0.948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0.344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Google Shape;396;p55"/>
          <p:cNvSpPr txBox="1"/>
          <p:nvPr/>
        </p:nvSpPr>
        <p:spPr>
          <a:xfrm>
            <a:off x="2098625" y="1764700"/>
            <a:ext cx="819000" cy="3459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Train</a:t>
            </a:r>
            <a:endParaRPr sz="3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97" name="Google Shape;397;p55"/>
          <p:cNvSpPr txBox="1"/>
          <p:nvPr/>
        </p:nvSpPr>
        <p:spPr>
          <a:xfrm>
            <a:off x="2098625" y="3514675"/>
            <a:ext cx="819000" cy="3459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Test</a:t>
            </a:r>
            <a:endParaRPr sz="3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>
            <a:spLocks noGrp="1"/>
          </p:cNvSpPr>
          <p:nvPr>
            <p:ph type="title"/>
          </p:nvPr>
        </p:nvSpPr>
        <p:spPr>
          <a:xfrm>
            <a:off x="3003600" y="368825"/>
            <a:ext cx="31365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3" name="Google Shape;403;p56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4" name="Google Shape;404;p56"/>
          <p:cNvSpPr txBox="1"/>
          <p:nvPr/>
        </p:nvSpPr>
        <p:spPr>
          <a:xfrm>
            <a:off x="858000" y="1971100"/>
            <a:ext cx="1998300" cy="4059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Linear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56"/>
          <p:cNvSpPr txBox="1"/>
          <p:nvPr/>
        </p:nvSpPr>
        <p:spPr>
          <a:xfrm>
            <a:off x="3572700" y="1971100"/>
            <a:ext cx="1998300" cy="4059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Lasso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56"/>
          <p:cNvSpPr txBox="1"/>
          <p:nvPr/>
        </p:nvSpPr>
        <p:spPr>
          <a:xfrm>
            <a:off x="6287400" y="1971100"/>
            <a:ext cx="1998300" cy="4059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407" name="Google Shape;407;p56"/>
          <p:cNvGraphicFramePr/>
          <p:nvPr/>
        </p:nvGraphicFramePr>
        <p:xfrm>
          <a:off x="6029125" y="27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2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0.948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0.344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8" name="Google Shape;408;p56"/>
          <p:cNvGraphicFramePr/>
          <p:nvPr/>
        </p:nvGraphicFramePr>
        <p:xfrm>
          <a:off x="3314275" y="27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2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0.254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1.302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9" name="Google Shape;409;p56"/>
          <p:cNvGraphicFramePr/>
          <p:nvPr/>
        </p:nvGraphicFramePr>
        <p:xfrm>
          <a:off x="599425" y="271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2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0.290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1.286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0" name="Google Shape;410;p56"/>
          <p:cNvSpPr txBox="1"/>
          <p:nvPr/>
        </p:nvSpPr>
        <p:spPr>
          <a:xfrm>
            <a:off x="2731475" y="3890550"/>
            <a:ext cx="3689100" cy="9105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Best Model is Random Forest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Highest R2 and Lowest RMSE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 more future variables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>
            <a:spLocks noGrp="1"/>
          </p:cNvSpPr>
          <p:nvPr>
            <p:ph type="title"/>
          </p:nvPr>
        </p:nvSpPr>
        <p:spPr>
          <a:xfrm>
            <a:off x="2609250" y="1837350"/>
            <a:ext cx="3925500" cy="14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 You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6" name="Google Shape;416;p57"/>
          <p:cNvSpPr/>
          <p:nvPr/>
        </p:nvSpPr>
        <p:spPr>
          <a:xfrm>
            <a:off x="3883225" y="2998599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17" name="Google Shape;4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50" y="256769"/>
            <a:ext cx="2643675" cy="17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l="4086" t="24043" r="49262" b="51560"/>
          <a:stretch/>
        </p:blipFill>
        <p:spPr>
          <a:xfrm>
            <a:off x="2136675" y="1392100"/>
            <a:ext cx="4870648" cy="159647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3" name="Google Shape;253;p40"/>
          <p:cNvSpPr txBox="1"/>
          <p:nvPr/>
        </p:nvSpPr>
        <p:spPr>
          <a:xfrm>
            <a:off x="1068850" y="2988563"/>
            <a:ext cx="14955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OUR DATA</a:t>
            </a:r>
            <a:endParaRPr sz="3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401650" y="3552270"/>
            <a:ext cx="2829900" cy="11781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●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11 variables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●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Zomato Restaurants Data via Kaggle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○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Provides information, menus and user-reviews of restaurants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○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 Food delivery options from partner restaurants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5285825" y="3552270"/>
            <a:ext cx="2829900" cy="11781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●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Find aggregate rating of restaurants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○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What variables attribute to a highly rated restaurant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○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Can we find an accurate prediction?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5953025" y="2988563"/>
            <a:ext cx="14955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GOAL</a:t>
            </a:r>
            <a:endParaRPr sz="3000">
              <a:solidFill>
                <a:schemeClr val="accen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ctrTitle" idx="9"/>
          </p:nvPr>
        </p:nvSpPr>
        <p:spPr>
          <a:xfrm>
            <a:off x="5307750" y="371375"/>
            <a:ext cx="3086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WE CLEANED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41"/>
          <p:cNvSpPr/>
          <p:nvPr/>
        </p:nvSpPr>
        <p:spPr>
          <a:xfrm>
            <a:off x="6155400" y="925849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Google Shape;263;p41"/>
          <p:cNvSpPr txBox="1"/>
          <p:nvPr/>
        </p:nvSpPr>
        <p:spPr>
          <a:xfrm>
            <a:off x="5127450" y="1362800"/>
            <a:ext cx="3446700" cy="946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●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Change variables to factors and numerics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●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Remove variables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Economica"/>
              <a:buChar char="●"/>
            </a:pPr>
            <a:r>
              <a:rPr lang="en" sz="11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Remove N/A values</a:t>
            </a:r>
            <a:endParaRPr sz="11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3">
            <a:alphaModFix/>
          </a:blip>
          <a:srcRect l="4086" t="24043" r="49262" b="51560"/>
          <a:stretch/>
        </p:blipFill>
        <p:spPr>
          <a:xfrm>
            <a:off x="423575" y="3197000"/>
            <a:ext cx="4227176" cy="1385543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41"/>
          <p:cNvPicPr preferRelativeResize="0"/>
          <p:nvPr/>
        </p:nvPicPr>
        <p:blipFill rotWithShape="1">
          <a:blip r:embed="rId4">
            <a:alphaModFix/>
          </a:blip>
          <a:srcRect l="3736" t="13488" r="49612" b="44479"/>
          <a:stretch/>
        </p:blipFill>
        <p:spPr>
          <a:xfrm>
            <a:off x="423575" y="516837"/>
            <a:ext cx="4227172" cy="2387138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6" name="Google Shape;266;p41"/>
          <p:cNvPicPr preferRelativeResize="0"/>
          <p:nvPr/>
        </p:nvPicPr>
        <p:blipFill rotWithShape="1">
          <a:blip r:embed="rId5">
            <a:alphaModFix/>
          </a:blip>
          <a:srcRect l="4361" t="20702" r="63874" b="46915"/>
          <a:stretch/>
        </p:blipFill>
        <p:spPr>
          <a:xfrm>
            <a:off x="4981405" y="2636600"/>
            <a:ext cx="3725536" cy="194595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>
            <a:spLocks noGrp="1"/>
          </p:cNvSpPr>
          <p:nvPr>
            <p:ph type="title"/>
          </p:nvPr>
        </p:nvSpPr>
        <p:spPr>
          <a:xfrm>
            <a:off x="3064500" y="368825"/>
            <a:ext cx="3015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Exploratory Analysis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42"/>
          <p:cNvSpPr/>
          <p:nvPr/>
        </p:nvSpPr>
        <p:spPr>
          <a:xfrm>
            <a:off x="3883075" y="9961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25" y="3042800"/>
            <a:ext cx="1962000" cy="17103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" name="Google Shape;274;p42"/>
          <p:cNvPicPr preferRelativeResize="0"/>
          <p:nvPr/>
        </p:nvPicPr>
        <p:blipFill rotWithShape="1">
          <a:blip r:embed="rId4">
            <a:alphaModFix/>
          </a:blip>
          <a:srcRect t="9469" r="51590"/>
          <a:stretch/>
        </p:blipFill>
        <p:spPr>
          <a:xfrm>
            <a:off x="2368012" y="3042800"/>
            <a:ext cx="2154606" cy="17103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5" name="Google Shape;275;p42"/>
          <p:cNvPicPr preferRelativeResize="0"/>
          <p:nvPr/>
        </p:nvPicPr>
        <p:blipFill rotWithShape="1">
          <a:blip r:embed="rId5">
            <a:alphaModFix/>
          </a:blip>
          <a:srcRect r="10370" b="12457"/>
          <a:stretch/>
        </p:blipFill>
        <p:spPr>
          <a:xfrm>
            <a:off x="6079525" y="1989800"/>
            <a:ext cx="1927025" cy="63977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6" name="Google Shape;2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475" y="1989800"/>
            <a:ext cx="1927025" cy="63977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42"/>
          <p:cNvPicPr preferRelativeResize="0"/>
          <p:nvPr/>
        </p:nvPicPr>
        <p:blipFill rotWithShape="1">
          <a:blip r:embed="rId7">
            <a:alphaModFix/>
          </a:blip>
          <a:srcRect t="-11140" b="11140"/>
          <a:stretch/>
        </p:blipFill>
        <p:spPr>
          <a:xfrm>
            <a:off x="3608488" y="1989800"/>
            <a:ext cx="1927025" cy="63977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42"/>
          <p:cNvPicPr preferRelativeResize="0"/>
          <p:nvPr/>
        </p:nvPicPr>
        <p:blipFill rotWithShape="1">
          <a:blip r:embed="rId8">
            <a:alphaModFix/>
          </a:blip>
          <a:srcRect t="3999" b="8679"/>
          <a:stretch/>
        </p:blipFill>
        <p:spPr>
          <a:xfrm>
            <a:off x="7074150" y="3042800"/>
            <a:ext cx="1927014" cy="17103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42"/>
          <p:cNvPicPr preferRelativeResize="0"/>
          <p:nvPr/>
        </p:nvPicPr>
        <p:blipFill rotWithShape="1">
          <a:blip r:embed="rId4">
            <a:alphaModFix/>
          </a:blip>
          <a:srcRect l="47383" t="8684" r="6024"/>
          <a:stretch/>
        </p:blipFill>
        <p:spPr>
          <a:xfrm>
            <a:off x="4785212" y="3042800"/>
            <a:ext cx="2055868" cy="17103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>
            <a:spLocks noGrp="1"/>
          </p:cNvSpPr>
          <p:nvPr>
            <p:ph type="ctrTitle" idx="9"/>
          </p:nvPr>
        </p:nvSpPr>
        <p:spPr>
          <a:xfrm>
            <a:off x="4386875" y="66075"/>
            <a:ext cx="4836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 FURTHER EXPLORATORY ANALYSIS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6116112" y="752875"/>
            <a:ext cx="1377542" cy="381013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l="82265"/>
          <a:stretch/>
        </p:blipFill>
        <p:spPr>
          <a:xfrm>
            <a:off x="7822900" y="1257400"/>
            <a:ext cx="914700" cy="356847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7" name="Google Shape;287;p43"/>
          <p:cNvPicPr preferRelativeResize="0"/>
          <p:nvPr/>
        </p:nvPicPr>
        <p:blipFill rotWithShape="1">
          <a:blip r:embed="rId3">
            <a:alphaModFix/>
          </a:blip>
          <a:srcRect l="39195" r="31690"/>
          <a:stretch/>
        </p:blipFill>
        <p:spPr>
          <a:xfrm>
            <a:off x="6054050" y="1257400"/>
            <a:ext cx="1501674" cy="356847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43"/>
          <p:cNvPicPr preferRelativeResize="0"/>
          <p:nvPr/>
        </p:nvPicPr>
        <p:blipFill rotWithShape="1">
          <a:blip r:embed="rId3">
            <a:alphaModFix/>
          </a:blip>
          <a:srcRect r="72013"/>
          <a:stretch/>
        </p:blipFill>
        <p:spPr>
          <a:xfrm>
            <a:off x="4343400" y="1257400"/>
            <a:ext cx="1443473" cy="356847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LINEAR REGRESSION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l="4123" t="20669" r="69660" b="63277"/>
          <a:stretch/>
        </p:blipFill>
        <p:spPr>
          <a:xfrm>
            <a:off x="756825" y="2365225"/>
            <a:ext cx="3346248" cy="1562499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4">
            <a:alphaModFix/>
          </a:blip>
          <a:srcRect l="3475" t="13659" r="59397" b="44478"/>
          <a:stretch/>
        </p:blipFill>
        <p:spPr>
          <a:xfrm>
            <a:off x="4731225" y="1687188"/>
            <a:ext cx="3394652" cy="2918574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625" y="2631705"/>
            <a:ext cx="3447288" cy="213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 rotWithShape="1">
          <a:blip r:embed="rId4">
            <a:alphaModFix/>
          </a:blip>
          <a:srcRect l="3950" t="22801" r="60873" b="54378"/>
          <a:stretch/>
        </p:blipFill>
        <p:spPr>
          <a:xfrm>
            <a:off x="2657875" y="1072325"/>
            <a:ext cx="3827952" cy="1396926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3" name="Google Shape;303;p45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LINEAR REGRESSION PREDICTIONS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900" y="2629964"/>
            <a:ext cx="3450599" cy="21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LINEAR REGRESSION METRICS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310" name="Google Shape;310;p46"/>
          <p:cNvGraphicFramePr/>
          <p:nvPr/>
        </p:nvGraphicFramePr>
        <p:xfrm>
          <a:off x="1166950" y="292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53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0.264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1.300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1" name="Google Shape;311;p46"/>
          <p:cNvGraphicFramePr/>
          <p:nvPr/>
        </p:nvGraphicFramePr>
        <p:xfrm>
          <a:off x="5121050" y="292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53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0.290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RMSE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1.286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2" name="Google Shape;312;p46"/>
          <p:cNvSpPr txBox="1"/>
          <p:nvPr/>
        </p:nvSpPr>
        <p:spPr>
          <a:xfrm>
            <a:off x="2287775" y="2225850"/>
            <a:ext cx="819000" cy="3459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Train</a:t>
            </a:r>
            <a:endParaRPr sz="3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241875" y="2225850"/>
            <a:ext cx="819000" cy="3459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Test</a:t>
            </a:r>
            <a:endParaRPr sz="3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>
            <a:spLocks noGrp="1"/>
          </p:cNvSpPr>
          <p:nvPr>
            <p:ph type="title"/>
          </p:nvPr>
        </p:nvSpPr>
        <p:spPr>
          <a:xfrm>
            <a:off x="2342550" y="36882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ELASTIC NET REGRESSION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9" name="Google Shape;319;p47"/>
          <p:cNvSpPr/>
          <p:nvPr/>
        </p:nvSpPr>
        <p:spPr>
          <a:xfrm>
            <a:off x="3883225" y="1031024"/>
            <a:ext cx="1377542" cy="208188"/>
          </a:xfrm>
          <a:custGeom>
            <a:avLst/>
            <a:gdLst/>
            <a:ahLst/>
            <a:cxnLst/>
            <a:rect l="l" t="t" r="r" b="b"/>
            <a:pathLst>
              <a:path w="44769" h="13073" extrusionOk="0">
                <a:moveTo>
                  <a:pt x="0" y="299"/>
                </a:moveTo>
                <a:lnTo>
                  <a:pt x="22126" y="13073"/>
                </a:lnTo>
                <a:lnTo>
                  <a:pt x="44769" y="0"/>
                </a:lnTo>
              </a:path>
            </a:pathLst>
          </a:custGeom>
          <a:noFill/>
          <a:ln w="9525" cap="flat" cmpd="sng">
            <a:solidFill>
              <a:srgbClr val="DDB453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950" y="1629675"/>
            <a:ext cx="3914251" cy="31314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1" name="Google Shape;321;p47"/>
          <p:cNvGraphicFramePr/>
          <p:nvPr/>
        </p:nvGraphicFramePr>
        <p:xfrm>
          <a:off x="374025" y="436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{5EA14E36-2062-4C24-909B-91F1CD61ED88}</a:tableStyleId>
              </a:tblPr>
              <a:tblGrid>
                <a:gridCol w="195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Optimal Alpha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22" name="Google Shape;3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25" y="2760950"/>
            <a:ext cx="3914250" cy="1311176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3" name="Google Shape;323;p47"/>
          <p:cNvSpPr txBox="1"/>
          <p:nvPr/>
        </p:nvSpPr>
        <p:spPr>
          <a:xfrm>
            <a:off x="1867225" y="1720275"/>
            <a:ext cx="1590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47"/>
          <p:cNvSpPr txBox="1">
            <a:spLocks noGrp="1"/>
          </p:cNvSpPr>
          <p:nvPr>
            <p:ph type="title"/>
          </p:nvPr>
        </p:nvSpPr>
        <p:spPr>
          <a:xfrm>
            <a:off x="4491825" y="1321975"/>
            <a:ext cx="44586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MIN LOSS PLOT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325" name="Google Shape;325;p47"/>
          <p:cNvSpPr/>
          <p:nvPr/>
        </p:nvSpPr>
        <p:spPr>
          <a:xfrm>
            <a:off x="8049650" y="4160475"/>
            <a:ext cx="190200" cy="208200"/>
          </a:xfrm>
          <a:prstGeom prst="flowChartConnec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7"/>
          <p:cNvSpPr txBox="1"/>
          <p:nvPr/>
        </p:nvSpPr>
        <p:spPr>
          <a:xfrm>
            <a:off x="7977375" y="3946175"/>
            <a:ext cx="7200" cy="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oneycomb Meeting by Slidesgo">
  <a:themeElements>
    <a:clrScheme name="Simple Light">
      <a:dk1>
        <a:srgbClr val="2E2E2E"/>
      </a:dk1>
      <a:lt1>
        <a:srgbClr val="FFFFFF"/>
      </a:lt1>
      <a:dk2>
        <a:srgbClr val="595959"/>
      </a:dk2>
      <a:lt2>
        <a:srgbClr val="EEEEEE"/>
      </a:lt2>
      <a:accent1>
        <a:srgbClr val="C9A95E"/>
      </a:accent1>
      <a:accent2>
        <a:srgbClr val="212121"/>
      </a:accent2>
      <a:accent3>
        <a:srgbClr val="BB994A"/>
      </a:accent3>
      <a:accent4>
        <a:srgbClr val="DFC17B"/>
      </a:accent4>
      <a:accent5>
        <a:srgbClr val="6D551D"/>
      </a:accent5>
      <a:accent6>
        <a:srgbClr val="2E2E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Macintosh PowerPoint</Application>
  <PresentationFormat>On-screen Show (16:9)</PresentationFormat>
  <Paragraphs>103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Lato</vt:lpstr>
      <vt:lpstr>Roboto Condensed</vt:lpstr>
      <vt:lpstr>Fira Sans Extra Condensed</vt:lpstr>
      <vt:lpstr>Arial</vt:lpstr>
      <vt:lpstr>Economica</vt:lpstr>
      <vt:lpstr>Montserrat</vt:lpstr>
      <vt:lpstr>Focus</vt:lpstr>
      <vt:lpstr>Honeycomb Meeting by Slidesgo</vt:lpstr>
      <vt:lpstr>Zomato’s Aggregate Rating Breakdown</vt:lpstr>
      <vt:lpstr>PowerPoint Presentation</vt:lpstr>
      <vt:lpstr>HOW WE CLEANED </vt:lpstr>
      <vt:lpstr>Exploratory Analysis</vt:lpstr>
      <vt:lpstr> FURTHER EXPLORATORY ANALYSIS</vt:lpstr>
      <vt:lpstr>LINEAR REGRESSION</vt:lpstr>
      <vt:lpstr>LINEAR REGRESSION PREDICTIONS</vt:lpstr>
      <vt:lpstr>LINEAR REGRESSION METRICS</vt:lpstr>
      <vt:lpstr>ELASTIC NET REGRESSION</vt:lpstr>
      <vt:lpstr>ENET CONTINUED</vt:lpstr>
      <vt:lpstr>COEFFICIENTS</vt:lpstr>
      <vt:lpstr>LASSO</vt:lpstr>
      <vt:lpstr>PowerPoint Presentation</vt:lpstr>
      <vt:lpstr>PowerPoint Presentation</vt:lpstr>
      <vt:lpstr>Random Forest Model</vt:lpstr>
      <vt:lpstr>Random Forest Model</vt:lpstr>
      <vt:lpstr>Random Forest Model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Zomato’s Aggregate Rating Breakdown</dc:title>
  <cp:lastModifiedBy>Microsoft Office User</cp:lastModifiedBy>
  <cp:revision>1</cp:revision>
  <dcterms:modified xsi:type="dcterms:W3CDTF">2021-07-21T21:43:31Z</dcterms:modified>
</cp:coreProperties>
</file>